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Amatic SC"/>
      <p:regular r:id="rId48"/>
      <p:bold r:id="rId49"/>
    </p:embeddedFont>
    <p:embeddedFont>
      <p:font typeface="Source Code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maticSC-regular.fntdata"/><Relationship Id="rId47" Type="http://schemas.openxmlformats.org/officeDocument/2006/relationships/slide" Target="slides/slide43.xml"/><Relationship Id="rId49" Type="http://schemas.openxmlformats.org/officeDocument/2006/relationships/font" Target="fonts/AmaticSC-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SourceCodePro-bold.fntdata"/><Relationship Id="rId50" Type="http://schemas.openxmlformats.org/officeDocument/2006/relationships/font" Target="fonts/SourceCodePro-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dd98bb8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dd98bb8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dd98bb8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dd98bb8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3cbad9d63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cbad9d63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dd98bb89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d98bb89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dd98bb8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dd98bb8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3cbad9d63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3cbad9d63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dd98bb8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dd98bb8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e82c9de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e82c9de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33cbad9d63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cbad9d63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e7a7e66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e7a7e66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3cbad9d63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3cbad9d63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e897ed5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e897ed5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dd98bb89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dd98bb89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dd98bb89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dd98bb89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3cbad9d63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cbad9d63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e7a7e66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e7a7e66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e897ed53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e897ed53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dd98bb89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dd98bb89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e897ed53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e897ed53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e897ed53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e897ed53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e897ed53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e897ed53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dd98bb89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dd98bb8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e897ed53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e897ed53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e897ed53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e897ed5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e897ed53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e897ed53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dd98bb89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dd98bb89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e897ed53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e897ed53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e897ed53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e897ed53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e897ed53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e897ed53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e897ed53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e897ed53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3cbad9d63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3cbad9d63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dd98bb89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dd98bb89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dd98bb89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dd98bb89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e7a7e667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e7a7e66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e7a7e66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7a7e66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e7d708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e7d708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3cbad9d63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cbad9d63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dd98bb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dd98bb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e82c9de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e82c9de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e82c9de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e82c9de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dd98bb89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dd98bb89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3cbad9d63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3cbad9d63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7.jp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3.jpg"/><Relationship Id="rId8"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ML</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Hello World of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Machines learn ? </a:t>
            </a:r>
            <a:endParaRPr/>
          </a:p>
        </p:txBody>
      </p:sp>
      <p:sp>
        <p:nvSpPr>
          <p:cNvPr id="112" name="Google Shape;112;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Get instructions from others</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0"/>
              </a:spcAft>
              <a:buClr>
                <a:srgbClr val="000000"/>
              </a:buClr>
              <a:buSzPts val="1100"/>
              <a:buFont typeface="Arial"/>
              <a:buNone/>
            </a:pPr>
            <a:r>
              <a:rPr lang="en"/>
              <a:t>Interpret a situation and try to define rules or draw conclusions alone</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0"/>
              </a:spcAft>
              <a:buClr>
                <a:srgbClr val="000000"/>
              </a:buClr>
              <a:buSzPts val="1100"/>
              <a:buFont typeface="Arial"/>
              <a:buNone/>
            </a:pPr>
            <a:r>
              <a:rPr lang="en"/>
              <a:t>Learn from previous mistakes or success</a:t>
            </a:r>
            <a:endParaRPr/>
          </a:p>
          <a:p>
            <a:pPr indent="0" lvl="0" marL="0" rtl="0" algn="l">
              <a:spcBef>
                <a:spcPts val="1600"/>
              </a:spcBef>
              <a:spcAft>
                <a:spcPts val="16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Machines learn ? </a:t>
            </a:r>
            <a:endParaRPr/>
          </a:p>
        </p:txBody>
      </p:sp>
      <p:sp>
        <p:nvSpPr>
          <p:cNvPr id="118" name="Google Shape;118;p2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Get instructions from others</a:t>
            </a:r>
            <a:endParaRPr/>
          </a:p>
          <a:p>
            <a:pPr indent="0" lvl="0" marL="0" rtl="0" algn="l">
              <a:spcBef>
                <a:spcPts val="1600"/>
              </a:spcBef>
              <a:spcAft>
                <a:spcPts val="0"/>
              </a:spcAft>
              <a:buNone/>
            </a:pPr>
            <a:r>
              <a:rPr lang="en"/>
              <a:t>	</a:t>
            </a:r>
            <a:r>
              <a:rPr b="1" lang="en"/>
              <a:t>→ supervised learning</a:t>
            </a:r>
            <a:endParaRPr b="1"/>
          </a:p>
          <a:p>
            <a:pPr indent="0" lvl="0" marL="0" rtl="0" algn="l">
              <a:spcBef>
                <a:spcPts val="1600"/>
              </a:spcBef>
              <a:spcAft>
                <a:spcPts val="0"/>
              </a:spcAft>
              <a:buClr>
                <a:srgbClr val="000000"/>
              </a:buClr>
              <a:buSzPts val="1100"/>
              <a:buFont typeface="Arial"/>
              <a:buNone/>
            </a:pPr>
            <a:r>
              <a:rPr lang="en"/>
              <a:t>Interpret a situation and try to define rules or draw conclusions alone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Learn from previous mistakes or success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a:t>
            </a:r>
            <a:endParaRPr/>
          </a:p>
        </p:txBody>
      </p:sp>
      <p:pic>
        <p:nvPicPr>
          <p:cNvPr id="124" name="Google Shape;124;p24"/>
          <p:cNvPicPr preferRelativeResize="0"/>
          <p:nvPr/>
        </p:nvPicPr>
        <p:blipFill>
          <a:blip r:embed="rId3">
            <a:alphaModFix/>
          </a:blip>
          <a:stretch>
            <a:fillRect/>
          </a:stretch>
        </p:blipFill>
        <p:spPr>
          <a:xfrm>
            <a:off x="2296988" y="1093848"/>
            <a:ext cx="4550024" cy="2452425"/>
          </a:xfrm>
          <a:prstGeom prst="rect">
            <a:avLst/>
          </a:prstGeom>
          <a:noFill/>
          <a:ln>
            <a:noFill/>
          </a:ln>
        </p:spPr>
      </p:pic>
      <p:sp>
        <p:nvSpPr>
          <p:cNvPr id="125" name="Google Shape;125;p24"/>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https://medium.com/datadriveninvestor/differences-between-ai-and-machine-learning-and-why-it-matters-1255b182fc6</a:t>
            </a:r>
            <a:endParaRPr sz="600">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a:t>
            </a:r>
            <a:endParaRPr/>
          </a:p>
          <a:p>
            <a:pPr indent="0" lvl="0" marL="0" rtl="0" algn="l">
              <a:spcBef>
                <a:spcPts val="0"/>
              </a:spcBef>
              <a:spcAft>
                <a:spcPts val="0"/>
              </a:spcAft>
              <a:buNone/>
            </a:pPr>
            <a:r>
              <a:t/>
            </a:r>
            <a:endParaRPr/>
          </a:p>
        </p:txBody>
      </p:sp>
      <p:pic>
        <p:nvPicPr>
          <p:cNvPr id="131" name="Google Shape;131;p25"/>
          <p:cNvPicPr preferRelativeResize="0"/>
          <p:nvPr/>
        </p:nvPicPr>
        <p:blipFill>
          <a:blip r:embed="rId3">
            <a:alphaModFix/>
          </a:blip>
          <a:stretch>
            <a:fillRect/>
          </a:stretch>
        </p:blipFill>
        <p:spPr>
          <a:xfrm>
            <a:off x="2296988" y="1093848"/>
            <a:ext cx="4550024" cy="2452425"/>
          </a:xfrm>
          <a:prstGeom prst="rect">
            <a:avLst/>
          </a:prstGeom>
          <a:noFill/>
          <a:ln>
            <a:noFill/>
          </a:ln>
        </p:spPr>
      </p:pic>
      <p:pic>
        <p:nvPicPr>
          <p:cNvPr id="132" name="Google Shape;132;p25"/>
          <p:cNvPicPr preferRelativeResize="0"/>
          <p:nvPr/>
        </p:nvPicPr>
        <p:blipFill>
          <a:blip r:embed="rId4">
            <a:alphaModFix/>
          </a:blip>
          <a:stretch>
            <a:fillRect/>
          </a:stretch>
        </p:blipFill>
        <p:spPr>
          <a:xfrm>
            <a:off x="2401873" y="3648000"/>
            <a:ext cx="4694349" cy="1090200"/>
          </a:xfrm>
          <a:prstGeom prst="rect">
            <a:avLst/>
          </a:prstGeom>
          <a:noFill/>
          <a:ln>
            <a:noFill/>
          </a:ln>
        </p:spPr>
      </p:pic>
      <p:sp>
        <p:nvSpPr>
          <p:cNvPr id="133" name="Google Shape;133;p25"/>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https://medium.com/datadriveninvestor/differences-between-ai-and-machine-learning-and-why-it-matters-1255b182fc6</a:t>
            </a:r>
            <a:endParaRPr sz="600">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Machines learn ? </a:t>
            </a:r>
            <a:endParaRPr/>
          </a:p>
        </p:txBody>
      </p:sp>
      <p:sp>
        <p:nvSpPr>
          <p:cNvPr id="139" name="Google Shape;139;p2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Get instructions from others</a:t>
            </a:r>
            <a:endParaRPr/>
          </a:p>
          <a:p>
            <a:pPr indent="0" lvl="0" marL="0" rtl="0" algn="l">
              <a:spcBef>
                <a:spcPts val="1600"/>
              </a:spcBef>
              <a:spcAft>
                <a:spcPts val="0"/>
              </a:spcAft>
              <a:buNone/>
            </a:pPr>
            <a:r>
              <a:rPr lang="en"/>
              <a:t>	→ supervised learning</a:t>
            </a:r>
            <a:endParaRPr/>
          </a:p>
          <a:p>
            <a:pPr indent="0" lvl="0" marL="0" rtl="0" algn="l">
              <a:spcBef>
                <a:spcPts val="1600"/>
              </a:spcBef>
              <a:spcAft>
                <a:spcPts val="0"/>
              </a:spcAft>
              <a:buClr>
                <a:srgbClr val="000000"/>
              </a:buClr>
              <a:buSzPts val="1100"/>
              <a:buFont typeface="Arial"/>
              <a:buNone/>
            </a:pPr>
            <a:r>
              <a:rPr lang="en"/>
              <a:t>Interpret a situation and try to define rules or draw conclusions alone</a:t>
            </a:r>
            <a:endParaRPr/>
          </a:p>
          <a:p>
            <a:pPr indent="0" lvl="0" marL="0" rtl="0" algn="l">
              <a:spcBef>
                <a:spcPts val="1600"/>
              </a:spcBef>
              <a:spcAft>
                <a:spcPts val="0"/>
              </a:spcAft>
              <a:buNone/>
            </a:pPr>
            <a:r>
              <a:rPr lang="en"/>
              <a:t>	</a:t>
            </a:r>
            <a:r>
              <a:rPr b="1" lang="en"/>
              <a:t>→ unsupervised learning</a:t>
            </a:r>
            <a:endParaRPr b="1"/>
          </a:p>
          <a:p>
            <a:pPr indent="0" lvl="0" marL="0" rtl="0" algn="l">
              <a:spcBef>
                <a:spcPts val="1600"/>
              </a:spcBef>
              <a:spcAft>
                <a:spcPts val="1600"/>
              </a:spcAft>
              <a:buNone/>
            </a:pPr>
            <a:r>
              <a:rPr lang="en"/>
              <a:t>Learn from previous mistakes or success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Unsupervised</a:t>
            </a:r>
            <a:endParaRPr/>
          </a:p>
          <a:p>
            <a:pPr indent="0" lvl="0" marL="0" rtl="0" algn="l">
              <a:spcBef>
                <a:spcPts val="0"/>
              </a:spcBef>
              <a:spcAft>
                <a:spcPts val="0"/>
              </a:spcAft>
              <a:buNone/>
            </a:pPr>
            <a:r>
              <a:t/>
            </a:r>
            <a:endParaRPr/>
          </a:p>
        </p:txBody>
      </p:sp>
      <p:pic>
        <p:nvPicPr>
          <p:cNvPr id="145" name="Google Shape;145;p27"/>
          <p:cNvPicPr preferRelativeResize="0"/>
          <p:nvPr/>
        </p:nvPicPr>
        <p:blipFill>
          <a:blip r:embed="rId3">
            <a:alphaModFix/>
          </a:blip>
          <a:stretch>
            <a:fillRect/>
          </a:stretch>
        </p:blipFill>
        <p:spPr>
          <a:xfrm>
            <a:off x="2757763" y="1195575"/>
            <a:ext cx="3892679" cy="3304974"/>
          </a:xfrm>
          <a:prstGeom prst="rect">
            <a:avLst/>
          </a:prstGeom>
          <a:noFill/>
          <a:ln>
            <a:noFill/>
          </a:ln>
        </p:spPr>
      </p:pic>
      <p:sp>
        <p:nvSpPr>
          <p:cNvPr id="146" name="Google Shape;146;p27"/>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https://medium.com/datadriveninvestor/differences-between-ai-and-machine-learning-and-why-it-matters-1255b182fc6</a:t>
            </a:r>
            <a:endParaRPr sz="600">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Machines learn ? </a:t>
            </a:r>
            <a:endParaRPr/>
          </a:p>
        </p:txBody>
      </p:sp>
      <p:sp>
        <p:nvSpPr>
          <p:cNvPr id="152" name="Google Shape;152;p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Get instructions from others</a:t>
            </a:r>
            <a:endParaRPr/>
          </a:p>
          <a:p>
            <a:pPr indent="0" lvl="0" marL="0" rtl="0" algn="l">
              <a:spcBef>
                <a:spcPts val="1600"/>
              </a:spcBef>
              <a:spcAft>
                <a:spcPts val="0"/>
              </a:spcAft>
              <a:buNone/>
            </a:pPr>
            <a:r>
              <a:rPr lang="en"/>
              <a:t>	→ supervised learning</a:t>
            </a:r>
            <a:endParaRPr/>
          </a:p>
          <a:p>
            <a:pPr indent="0" lvl="0" marL="0" rtl="0" algn="l">
              <a:spcBef>
                <a:spcPts val="1600"/>
              </a:spcBef>
              <a:spcAft>
                <a:spcPts val="0"/>
              </a:spcAft>
              <a:buClr>
                <a:srgbClr val="000000"/>
              </a:buClr>
              <a:buSzPts val="1100"/>
              <a:buFont typeface="Arial"/>
              <a:buNone/>
            </a:pPr>
            <a:r>
              <a:rPr lang="en"/>
              <a:t>Interpret a situation and try to define rules or draw conclusions alone</a:t>
            </a:r>
            <a:endParaRPr/>
          </a:p>
          <a:p>
            <a:pPr indent="0" lvl="0" marL="0" rtl="0" algn="l">
              <a:spcBef>
                <a:spcPts val="1600"/>
              </a:spcBef>
              <a:spcAft>
                <a:spcPts val="0"/>
              </a:spcAft>
              <a:buNone/>
            </a:pPr>
            <a:r>
              <a:rPr lang="en"/>
              <a:t>	→ unsupervised learning</a:t>
            </a:r>
            <a:endParaRPr/>
          </a:p>
          <a:p>
            <a:pPr indent="0" lvl="0" marL="0" rtl="0" algn="l">
              <a:spcBef>
                <a:spcPts val="1600"/>
              </a:spcBef>
              <a:spcAft>
                <a:spcPts val="0"/>
              </a:spcAft>
              <a:buNone/>
            </a:pPr>
            <a:r>
              <a:rPr lang="en"/>
              <a:t>Learn from previous mistakes or success</a:t>
            </a:r>
            <a:endParaRPr/>
          </a:p>
          <a:p>
            <a:pPr indent="0" lvl="0" marL="0" rtl="0" algn="l">
              <a:spcBef>
                <a:spcPts val="1600"/>
              </a:spcBef>
              <a:spcAft>
                <a:spcPts val="1600"/>
              </a:spcAft>
              <a:buNone/>
            </a:pPr>
            <a:r>
              <a:rPr b="1" lang="en"/>
              <a:t>	</a:t>
            </a:r>
            <a:r>
              <a:rPr b="1" lang="en"/>
              <a:t>→</a:t>
            </a:r>
            <a:r>
              <a:rPr b="1" lang="en"/>
              <a:t> reinforcement learning</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Reinforcement</a:t>
            </a:r>
            <a:endParaRPr/>
          </a:p>
          <a:p>
            <a:pPr indent="0" lvl="0" marL="0" rtl="0" algn="l">
              <a:spcBef>
                <a:spcPts val="0"/>
              </a:spcBef>
              <a:spcAft>
                <a:spcPts val="0"/>
              </a:spcAft>
              <a:buNone/>
            </a:pPr>
            <a:r>
              <a:t/>
            </a:r>
            <a:endParaRPr/>
          </a:p>
        </p:txBody>
      </p:sp>
      <p:pic>
        <p:nvPicPr>
          <p:cNvPr id="158" name="Google Shape;158;p29"/>
          <p:cNvPicPr preferRelativeResize="0"/>
          <p:nvPr/>
        </p:nvPicPr>
        <p:blipFill>
          <a:blip r:embed="rId3">
            <a:alphaModFix/>
          </a:blip>
          <a:stretch>
            <a:fillRect/>
          </a:stretch>
        </p:blipFill>
        <p:spPr>
          <a:xfrm>
            <a:off x="2428875" y="1036075"/>
            <a:ext cx="4286250" cy="3333750"/>
          </a:xfrm>
          <a:prstGeom prst="rect">
            <a:avLst/>
          </a:prstGeom>
          <a:noFill/>
          <a:ln>
            <a:noFill/>
          </a:ln>
        </p:spPr>
      </p:pic>
      <p:sp>
        <p:nvSpPr>
          <p:cNvPr id="159" name="Google Shape;159;p29"/>
          <p:cNvSpPr txBox="1"/>
          <p:nvPr/>
        </p:nvSpPr>
        <p:spPr>
          <a:xfrm>
            <a:off x="311700" y="4563025"/>
            <a:ext cx="75117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https://www.theverge.com/tldr/2017/7/10/15946542/deepmind-parkour-agent-reinforcement-learning</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will we do?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will we do? - Learn with</a:t>
            </a:r>
            <a:r>
              <a:rPr lang="en"/>
              <a:t> decision trees</a:t>
            </a:r>
            <a:endParaRPr/>
          </a:p>
        </p:txBody>
      </p:sp>
      <p:pic>
        <p:nvPicPr>
          <p:cNvPr id="170" name="Google Shape;170;p31"/>
          <p:cNvPicPr preferRelativeResize="0"/>
          <p:nvPr/>
        </p:nvPicPr>
        <p:blipFill>
          <a:blip r:embed="rId3">
            <a:alphaModFix/>
          </a:blip>
          <a:stretch>
            <a:fillRect/>
          </a:stretch>
        </p:blipFill>
        <p:spPr>
          <a:xfrm>
            <a:off x="1719263" y="1162100"/>
            <a:ext cx="5705475" cy="3009900"/>
          </a:xfrm>
          <a:prstGeom prst="rect">
            <a:avLst/>
          </a:prstGeom>
          <a:noFill/>
          <a:ln>
            <a:noFill/>
          </a:ln>
        </p:spPr>
      </p:pic>
      <p:sp>
        <p:nvSpPr>
          <p:cNvPr id="171" name="Google Shape;171;p31"/>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https://github.com/ShawnLeee/the-book/blob/master/pybooks/Programming%20Collective%20Intelligence.pdf</a:t>
            </a:r>
            <a:endParaRPr sz="6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Learning ? </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will we do? - Learn with decision trees</a:t>
            </a:r>
            <a:endParaRPr/>
          </a:p>
        </p:txBody>
      </p:sp>
      <p:pic>
        <p:nvPicPr>
          <p:cNvPr id="177" name="Google Shape;177;p32"/>
          <p:cNvPicPr preferRelativeResize="0"/>
          <p:nvPr/>
        </p:nvPicPr>
        <p:blipFill>
          <a:blip r:embed="rId3">
            <a:alphaModFix/>
          </a:blip>
          <a:stretch>
            <a:fillRect/>
          </a:stretch>
        </p:blipFill>
        <p:spPr>
          <a:xfrm>
            <a:off x="1719263" y="1162100"/>
            <a:ext cx="5705475" cy="3009900"/>
          </a:xfrm>
          <a:prstGeom prst="rect">
            <a:avLst/>
          </a:prstGeom>
          <a:noFill/>
          <a:ln>
            <a:noFill/>
          </a:ln>
        </p:spPr>
      </p:pic>
      <p:pic>
        <p:nvPicPr>
          <p:cNvPr id="178" name="Google Shape;178;p32"/>
          <p:cNvPicPr preferRelativeResize="0"/>
          <p:nvPr/>
        </p:nvPicPr>
        <p:blipFill>
          <a:blip r:embed="rId4">
            <a:alphaModFix/>
          </a:blip>
          <a:stretch>
            <a:fillRect/>
          </a:stretch>
        </p:blipFill>
        <p:spPr>
          <a:xfrm>
            <a:off x="677999" y="1511849"/>
            <a:ext cx="1548625" cy="1030525"/>
          </a:xfrm>
          <a:prstGeom prst="rect">
            <a:avLst/>
          </a:prstGeom>
          <a:noFill/>
          <a:ln>
            <a:noFill/>
          </a:ln>
        </p:spPr>
      </p:pic>
      <p:sp>
        <p:nvSpPr>
          <p:cNvPr id="179" name="Google Shape;179;p32"/>
          <p:cNvSpPr txBox="1"/>
          <p:nvPr/>
        </p:nvSpPr>
        <p:spPr>
          <a:xfrm>
            <a:off x="1250413" y="1233075"/>
            <a:ext cx="4038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Source Code Pro"/>
                <a:ea typeface="Source Code Pro"/>
                <a:cs typeface="Source Code Pro"/>
                <a:sym typeface="Source Code Pro"/>
              </a:rPr>
              <a:t>?</a:t>
            </a:r>
            <a:endParaRPr b="1" sz="3000">
              <a:latin typeface="Source Code Pro"/>
              <a:ea typeface="Source Code Pro"/>
              <a:cs typeface="Source Code Pro"/>
              <a:sym typeface="Source Code Pro"/>
            </a:endParaRPr>
          </a:p>
        </p:txBody>
      </p:sp>
      <p:sp>
        <p:nvSpPr>
          <p:cNvPr id="180" name="Google Shape;180;p32"/>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https://github.com/ShawnLeee/the-book/blob/master/pybooks/Programming%20Collective%20Intelligence.pdf</a:t>
            </a:r>
            <a:endParaRPr sz="600">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will we do? - Learning from Disaster</a:t>
            </a:r>
            <a:endParaRPr/>
          </a:p>
        </p:txBody>
      </p:sp>
      <p:pic>
        <p:nvPicPr>
          <p:cNvPr id="186" name="Google Shape;186;p33"/>
          <p:cNvPicPr preferRelativeResize="0"/>
          <p:nvPr/>
        </p:nvPicPr>
        <p:blipFill>
          <a:blip r:embed="rId3">
            <a:alphaModFix/>
          </a:blip>
          <a:stretch>
            <a:fillRect/>
          </a:stretch>
        </p:blipFill>
        <p:spPr>
          <a:xfrm>
            <a:off x="2217250" y="1042875"/>
            <a:ext cx="4709499" cy="3529750"/>
          </a:xfrm>
          <a:prstGeom prst="rect">
            <a:avLst/>
          </a:prstGeom>
          <a:noFill/>
          <a:ln>
            <a:noFill/>
          </a:ln>
        </p:spPr>
      </p:pic>
      <p:sp>
        <p:nvSpPr>
          <p:cNvPr id="187" name="Google Shape;187;p33"/>
          <p:cNvSpPr txBox="1"/>
          <p:nvPr/>
        </p:nvSpPr>
        <p:spPr>
          <a:xfrm>
            <a:off x="3862850" y="4501950"/>
            <a:ext cx="30639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https://www.nationalgeographic.org/thisday/apr15/titanic-sinks/</a:t>
            </a:r>
            <a:endParaRPr sz="600">
              <a:latin typeface="Source Code Pro"/>
              <a:ea typeface="Source Code Pro"/>
              <a:cs typeface="Source Code Pro"/>
              <a:sym typeface="Source Code Pro"/>
            </a:endParaRPr>
          </a:p>
        </p:txBody>
      </p:sp>
      <p:sp>
        <p:nvSpPr>
          <p:cNvPr id="188" name="Google Shape;188;p33"/>
          <p:cNvSpPr txBox="1"/>
          <p:nvPr/>
        </p:nvSpPr>
        <p:spPr>
          <a:xfrm>
            <a:off x="656200" y="4694275"/>
            <a:ext cx="72333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Programming challenge:</a:t>
            </a:r>
            <a:endParaRPr sz="600">
              <a:latin typeface="Source Code Pro"/>
              <a:ea typeface="Source Code Pro"/>
              <a:cs typeface="Source Code Pro"/>
              <a:sym typeface="Source Code Pro"/>
            </a:endParaRPr>
          </a:p>
          <a:p>
            <a:pPr indent="0" lvl="0" marL="0" rtl="0" algn="l">
              <a:spcBef>
                <a:spcPts val="0"/>
              </a:spcBef>
              <a:spcAft>
                <a:spcPts val="0"/>
              </a:spcAft>
              <a:buNone/>
            </a:pPr>
            <a:r>
              <a:rPr lang="en" sz="600">
                <a:latin typeface="Source Code Pro"/>
                <a:ea typeface="Source Code Pro"/>
                <a:cs typeface="Source Code Pro"/>
                <a:sym typeface="Source Code Pro"/>
              </a:rPr>
              <a:t>https://www.kaggle.com/c/titanic#description </a:t>
            </a:r>
            <a:endParaRPr sz="600">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So, what will we do? - Learning from Disaster</a:t>
            </a:r>
            <a:endParaRPr/>
          </a:p>
          <a:p>
            <a:pPr indent="0" lvl="0" marL="0" rtl="0" algn="l">
              <a:spcBef>
                <a:spcPts val="0"/>
              </a:spcBef>
              <a:spcAft>
                <a:spcPts val="0"/>
              </a:spcAft>
              <a:buNone/>
            </a:pPr>
            <a:r>
              <a:t/>
            </a:r>
            <a:endParaRPr/>
          </a:p>
        </p:txBody>
      </p:sp>
      <p:sp>
        <p:nvSpPr>
          <p:cNvPr id="194" name="Google Shape;194;p34"/>
          <p:cNvSpPr/>
          <p:nvPr/>
        </p:nvSpPr>
        <p:spPr>
          <a:xfrm>
            <a:off x="476450" y="1343225"/>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Import &amp; clean data</a:t>
            </a:r>
            <a:endParaRPr/>
          </a:p>
        </p:txBody>
      </p:sp>
      <p:sp>
        <p:nvSpPr>
          <p:cNvPr id="195" name="Google Shape;195;p34"/>
          <p:cNvSpPr/>
          <p:nvPr/>
        </p:nvSpPr>
        <p:spPr>
          <a:xfrm>
            <a:off x="2316900" y="1343225"/>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Understand data</a:t>
            </a:r>
            <a:endParaRPr/>
          </a:p>
        </p:txBody>
      </p:sp>
      <p:cxnSp>
        <p:nvCxnSpPr>
          <p:cNvPr id="196" name="Google Shape;196;p34"/>
          <p:cNvCxnSpPr>
            <a:stCxn id="194" idx="3"/>
            <a:endCxn id="195" idx="1"/>
          </p:cNvCxnSpPr>
          <p:nvPr/>
        </p:nvCxnSpPr>
        <p:spPr>
          <a:xfrm>
            <a:off x="1895750" y="1616975"/>
            <a:ext cx="421200" cy="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34"/>
          <p:cNvSpPr/>
          <p:nvPr/>
        </p:nvSpPr>
        <p:spPr>
          <a:xfrm>
            <a:off x="4404625" y="1343213"/>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Select Features</a:t>
            </a:r>
            <a:endParaRPr/>
          </a:p>
        </p:txBody>
      </p:sp>
      <p:cxnSp>
        <p:nvCxnSpPr>
          <p:cNvPr id="198" name="Google Shape;198;p34"/>
          <p:cNvCxnSpPr>
            <a:stCxn id="195" idx="3"/>
            <a:endCxn id="197" idx="1"/>
          </p:cNvCxnSpPr>
          <p:nvPr/>
        </p:nvCxnSpPr>
        <p:spPr>
          <a:xfrm>
            <a:off x="3736200" y="1616975"/>
            <a:ext cx="668400" cy="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34"/>
          <p:cNvSpPr/>
          <p:nvPr/>
        </p:nvSpPr>
        <p:spPr>
          <a:xfrm>
            <a:off x="5232075" y="2161438"/>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 model</a:t>
            </a:r>
            <a:endParaRPr/>
          </a:p>
        </p:txBody>
      </p:sp>
      <p:sp>
        <p:nvSpPr>
          <p:cNvPr id="200" name="Google Shape;200;p34"/>
          <p:cNvSpPr/>
          <p:nvPr/>
        </p:nvSpPr>
        <p:spPr>
          <a:xfrm>
            <a:off x="5232075" y="3113225"/>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Evaluate model</a:t>
            </a:r>
            <a:endParaRPr/>
          </a:p>
        </p:txBody>
      </p:sp>
      <p:cxnSp>
        <p:nvCxnSpPr>
          <p:cNvPr id="201" name="Google Shape;201;p34"/>
          <p:cNvCxnSpPr>
            <a:stCxn id="197" idx="2"/>
            <a:endCxn id="199" idx="0"/>
          </p:cNvCxnSpPr>
          <p:nvPr/>
        </p:nvCxnSpPr>
        <p:spPr>
          <a:xfrm>
            <a:off x="5114275" y="1890713"/>
            <a:ext cx="827400" cy="2706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34"/>
          <p:cNvCxnSpPr>
            <a:stCxn id="199" idx="2"/>
            <a:endCxn id="200" idx="0"/>
          </p:cNvCxnSpPr>
          <p:nvPr/>
        </p:nvCxnSpPr>
        <p:spPr>
          <a:xfrm>
            <a:off x="5941725" y="2708938"/>
            <a:ext cx="0" cy="404400"/>
          </a:xfrm>
          <a:prstGeom prst="straightConnector1">
            <a:avLst/>
          </a:prstGeom>
          <a:noFill/>
          <a:ln cap="flat" cmpd="sng" w="9525">
            <a:solidFill>
              <a:schemeClr val="dk2"/>
            </a:solidFill>
            <a:prstDash val="solid"/>
            <a:round/>
            <a:headEnd len="med" w="med" type="none"/>
            <a:tailEnd len="med" w="med" type="triangle"/>
          </a:ln>
        </p:spPr>
      </p:cxnSp>
      <p:pic>
        <p:nvPicPr>
          <p:cNvPr id="203" name="Google Shape;203;p34"/>
          <p:cNvPicPr preferRelativeResize="0"/>
          <p:nvPr/>
        </p:nvPicPr>
        <p:blipFill>
          <a:blip r:embed="rId3">
            <a:alphaModFix/>
          </a:blip>
          <a:stretch>
            <a:fillRect/>
          </a:stretch>
        </p:blipFill>
        <p:spPr>
          <a:xfrm>
            <a:off x="2492207" y="2008875"/>
            <a:ext cx="1068700" cy="712462"/>
          </a:xfrm>
          <a:prstGeom prst="rect">
            <a:avLst/>
          </a:prstGeom>
          <a:noFill/>
          <a:ln>
            <a:noFill/>
          </a:ln>
        </p:spPr>
      </p:pic>
      <p:pic>
        <p:nvPicPr>
          <p:cNvPr id="204" name="Google Shape;204;p34"/>
          <p:cNvPicPr preferRelativeResize="0"/>
          <p:nvPr/>
        </p:nvPicPr>
        <p:blipFill>
          <a:blip r:embed="rId4">
            <a:alphaModFix/>
          </a:blip>
          <a:stretch>
            <a:fillRect/>
          </a:stretch>
        </p:blipFill>
        <p:spPr>
          <a:xfrm>
            <a:off x="6792888" y="2161462"/>
            <a:ext cx="1255099" cy="934149"/>
          </a:xfrm>
          <a:prstGeom prst="rect">
            <a:avLst/>
          </a:prstGeom>
          <a:noFill/>
          <a:ln>
            <a:noFill/>
          </a:ln>
        </p:spPr>
      </p:pic>
      <p:pic>
        <p:nvPicPr>
          <p:cNvPr id="205" name="Google Shape;205;p34"/>
          <p:cNvPicPr preferRelativeResize="0"/>
          <p:nvPr/>
        </p:nvPicPr>
        <p:blipFill>
          <a:blip r:embed="rId5">
            <a:alphaModFix/>
          </a:blip>
          <a:stretch>
            <a:fillRect/>
          </a:stretch>
        </p:blipFill>
        <p:spPr>
          <a:xfrm>
            <a:off x="6873275" y="3181100"/>
            <a:ext cx="411725" cy="411725"/>
          </a:xfrm>
          <a:prstGeom prst="rect">
            <a:avLst/>
          </a:prstGeom>
          <a:noFill/>
          <a:ln>
            <a:noFill/>
          </a:ln>
        </p:spPr>
      </p:pic>
      <p:pic>
        <p:nvPicPr>
          <p:cNvPr id="206" name="Google Shape;206;p34"/>
          <p:cNvPicPr preferRelativeResize="0"/>
          <p:nvPr/>
        </p:nvPicPr>
        <p:blipFill>
          <a:blip r:embed="rId5">
            <a:alphaModFix/>
          </a:blip>
          <a:stretch>
            <a:fillRect/>
          </a:stretch>
        </p:blipFill>
        <p:spPr>
          <a:xfrm rot="10800000">
            <a:off x="7403900" y="3181100"/>
            <a:ext cx="411725" cy="411725"/>
          </a:xfrm>
          <a:prstGeom prst="rect">
            <a:avLst/>
          </a:prstGeom>
          <a:noFill/>
          <a:ln>
            <a:noFill/>
          </a:ln>
        </p:spPr>
      </p:pic>
      <p:pic>
        <p:nvPicPr>
          <p:cNvPr id="207" name="Google Shape;207;p34"/>
          <p:cNvPicPr preferRelativeResize="0"/>
          <p:nvPr/>
        </p:nvPicPr>
        <p:blipFill rotWithShape="1">
          <a:blip r:embed="rId6">
            <a:alphaModFix/>
          </a:blip>
          <a:srcRect b="0" l="17103" r="28128" t="0"/>
          <a:stretch/>
        </p:blipFill>
        <p:spPr>
          <a:xfrm>
            <a:off x="6094450" y="1093850"/>
            <a:ext cx="1177254" cy="1007200"/>
          </a:xfrm>
          <a:prstGeom prst="rect">
            <a:avLst/>
          </a:prstGeom>
          <a:noFill/>
          <a:ln>
            <a:noFill/>
          </a:ln>
        </p:spPr>
      </p:pic>
      <p:pic>
        <p:nvPicPr>
          <p:cNvPr id="208" name="Google Shape;208;p34"/>
          <p:cNvPicPr preferRelativeResize="0"/>
          <p:nvPr/>
        </p:nvPicPr>
        <p:blipFill>
          <a:blip r:embed="rId7">
            <a:alphaModFix/>
          </a:blip>
          <a:stretch>
            <a:fillRect/>
          </a:stretch>
        </p:blipFill>
        <p:spPr>
          <a:xfrm>
            <a:off x="423225" y="1939900"/>
            <a:ext cx="718003" cy="1007200"/>
          </a:xfrm>
          <a:prstGeom prst="rect">
            <a:avLst/>
          </a:prstGeom>
          <a:noFill/>
          <a:ln>
            <a:noFill/>
          </a:ln>
        </p:spPr>
      </p:pic>
      <p:pic>
        <p:nvPicPr>
          <p:cNvPr id="209" name="Google Shape;209;p34"/>
          <p:cNvPicPr preferRelativeResize="0"/>
          <p:nvPr/>
        </p:nvPicPr>
        <p:blipFill>
          <a:blip r:embed="rId8">
            <a:alphaModFix/>
          </a:blip>
          <a:stretch>
            <a:fillRect/>
          </a:stretch>
        </p:blipFill>
        <p:spPr>
          <a:xfrm>
            <a:off x="1248200" y="2088162"/>
            <a:ext cx="1068700" cy="710686"/>
          </a:xfrm>
          <a:prstGeom prst="rect">
            <a:avLst/>
          </a:prstGeom>
          <a:noFill/>
          <a:ln>
            <a:noFill/>
          </a:ln>
        </p:spPr>
      </p:pic>
      <p:pic>
        <p:nvPicPr>
          <p:cNvPr id="210" name="Google Shape;210;p34"/>
          <p:cNvPicPr preferRelativeResize="0"/>
          <p:nvPr/>
        </p:nvPicPr>
        <p:blipFill>
          <a:blip r:embed="rId9">
            <a:alphaModFix/>
          </a:blip>
          <a:stretch>
            <a:fillRect/>
          </a:stretch>
        </p:blipFill>
        <p:spPr>
          <a:xfrm>
            <a:off x="2667425" y="3496000"/>
            <a:ext cx="1068700" cy="563746"/>
          </a:xfrm>
          <a:prstGeom prst="rect">
            <a:avLst/>
          </a:prstGeom>
          <a:noFill/>
          <a:ln>
            <a:noFill/>
          </a:ln>
        </p:spPr>
      </p:pic>
      <p:sp>
        <p:nvSpPr>
          <p:cNvPr id="211" name="Google Shape;211;p34"/>
          <p:cNvSpPr/>
          <p:nvPr/>
        </p:nvSpPr>
        <p:spPr>
          <a:xfrm>
            <a:off x="5278375" y="4125425"/>
            <a:ext cx="15006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 unknown cases</a:t>
            </a:r>
            <a:endParaRPr/>
          </a:p>
        </p:txBody>
      </p:sp>
      <p:sp>
        <p:nvSpPr>
          <p:cNvPr id="212" name="Google Shape;212;p34"/>
          <p:cNvSpPr txBox="1"/>
          <p:nvPr/>
        </p:nvSpPr>
        <p:spPr>
          <a:xfrm>
            <a:off x="6930663" y="3923850"/>
            <a:ext cx="10686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700"/>
              <a:t>PassengerId,Survived</a:t>
            </a:r>
            <a:endParaRPr sz="700"/>
          </a:p>
          <a:p>
            <a:pPr indent="0" lvl="0" marL="0" rtl="0" algn="l">
              <a:spcBef>
                <a:spcPts val="0"/>
              </a:spcBef>
              <a:spcAft>
                <a:spcPts val="0"/>
              </a:spcAft>
              <a:buClr>
                <a:srgbClr val="000000"/>
              </a:buClr>
              <a:buSzPts val="1100"/>
              <a:buFont typeface="Arial"/>
              <a:buNone/>
            </a:pPr>
            <a:r>
              <a:rPr lang="en" sz="700"/>
              <a:t>892,0</a:t>
            </a:r>
            <a:endParaRPr sz="700"/>
          </a:p>
          <a:p>
            <a:pPr indent="0" lvl="0" marL="0" rtl="0" algn="l">
              <a:spcBef>
                <a:spcPts val="0"/>
              </a:spcBef>
              <a:spcAft>
                <a:spcPts val="0"/>
              </a:spcAft>
              <a:buClr>
                <a:srgbClr val="000000"/>
              </a:buClr>
              <a:buSzPts val="1100"/>
              <a:buFont typeface="Arial"/>
              <a:buNone/>
            </a:pPr>
            <a:r>
              <a:rPr lang="en" sz="700"/>
              <a:t>893,0</a:t>
            </a:r>
            <a:endParaRPr sz="700"/>
          </a:p>
          <a:p>
            <a:pPr indent="0" lvl="0" marL="0" rtl="0" algn="l">
              <a:spcBef>
                <a:spcPts val="0"/>
              </a:spcBef>
              <a:spcAft>
                <a:spcPts val="0"/>
              </a:spcAft>
              <a:buClr>
                <a:srgbClr val="000000"/>
              </a:buClr>
              <a:buSzPts val="1100"/>
              <a:buFont typeface="Arial"/>
              <a:buNone/>
            </a:pPr>
            <a:r>
              <a:rPr lang="en" sz="700"/>
              <a:t>894,0</a:t>
            </a:r>
            <a:endParaRPr sz="700"/>
          </a:p>
          <a:p>
            <a:pPr indent="0" lvl="0" marL="0" rtl="0" algn="l">
              <a:spcBef>
                <a:spcPts val="0"/>
              </a:spcBef>
              <a:spcAft>
                <a:spcPts val="0"/>
              </a:spcAft>
              <a:buClr>
                <a:srgbClr val="000000"/>
              </a:buClr>
              <a:buSzPts val="1100"/>
              <a:buFont typeface="Arial"/>
              <a:buNone/>
            </a:pPr>
            <a:r>
              <a:rPr lang="en" sz="700"/>
              <a:t>895,0</a:t>
            </a:r>
            <a:endParaRPr sz="700"/>
          </a:p>
          <a:p>
            <a:pPr indent="0" lvl="0" marL="0" rtl="0" algn="l">
              <a:spcBef>
                <a:spcPts val="0"/>
              </a:spcBef>
              <a:spcAft>
                <a:spcPts val="0"/>
              </a:spcAft>
              <a:buClr>
                <a:srgbClr val="000000"/>
              </a:buClr>
              <a:buSzPts val="1100"/>
              <a:buFont typeface="Arial"/>
              <a:buNone/>
            </a:pPr>
            <a:r>
              <a:rPr lang="en" sz="700"/>
              <a:t>896,1</a:t>
            </a:r>
            <a:endParaRPr sz="700"/>
          </a:p>
          <a:p>
            <a:pPr indent="0" lvl="0" marL="0" rtl="0" algn="l">
              <a:spcBef>
                <a:spcPts val="0"/>
              </a:spcBef>
              <a:spcAft>
                <a:spcPts val="0"/>
              </a:spcAft>
              <a:buNone/>
            </a:pPr>
            <a:r>
              <a:rPr lang="en" sz="700"/>
              <a:t>897,1</a:t>
            </a:r>
            <a:endParaRPr sz="700"/>
          </a:p>
        </p:txBody>
      </p:sp>
      <p:sp>
        <p:nvSpPr>
          <p:cNvPr id="213" name="Google Shape;213;p34"/>
          <p:cNvSpPr/>
          <p:nvPr/>
        </p:nvSpPr>
        <p:spPr>
          <a:xfrm>
            <a:off x="2492125" y="4125425"/>
            <a:ext cx="1419300" cy="54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Unknown</a:t>
            </a:r>
            <a:r>
              <a:rPr lang="en"/>
              <a:t> data</a:t>
            </a:r>
            <a:endParaRPr/>
          </a:p>
        </p:txBody>
      </p:sp>
      <p:cxnSp>
        <p:nvCxnSpPr>
          <p:cNvPr id="214" name="Google Shape;214;p34"/>
          <p:cNvCxnSpPr>
            <a:stCxn id="213" idx="3"/>
            <a:endCxn id="211" idx="1"/>
          </p:cNvCxnSpPr>
          <p:nvPr/>
        </p:nvCxnSpPr>
        <p:spPr>
          <a:xfrm>
            <a:off x="3911425" y="4399175"/>
            <a:ext cx="1367100" cy="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34"/>
          <p:cNvSpPr txBox="1"/>
          <p:nvPr/>
        </p:nvSpPr>
        <p:spPr>
          <a:xfrm>
            <a:off x="423225" y="4775025"/>
            <a:ext cx="29073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https://www.encyclopedia-titanica.org/</a:t>
            </a:r>
            <a:endParaRPr sz="600">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1991100"/>
            <a:ext cx="8520600" cy="11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Lets Go ! </a:t>
            </a:r>
            <a:endParaRPr sz="7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actual machine Learning part</a:t>
            </a:r>
            <a:endParaRPr/>
          </a:p>
        </p:txBody>
      </p:sp>
      <p:pic>
        <p:nvPicPr>
          <p:cNvPr id="226" name="Google Shape;226;p36"/>
          <p:cNvPicPr preferRelativeResize="0"/>
          <p:nvPr/>
        </p:nvPicPr>
        <p:blipFill>
          <a:blip r:embed="rId3">
            <a:alphaModFix/>
          </a:blip>
          <a:stretch>
            <a:fillRect/>
          </a:stretch>
        </p:blipFill>
        <p:spPr>
          <a:xfrm>
            <a:off x="7024100" y="3869554"/>
            <a:ext cx="1524000" cy="552450"/>
          </a:xfrm>
          <a:prstGeom prst="rect">
            <a:avLst/>
          </a:prstGeom>
          <a:noFill/>
          <a:ln>
            <a:noFill/>
          </a:ln>
        </p:spPr>
      </p:pic>
      <p:sp>
        <p:nvSpPr>
          <p:cNvPr id="227" name="Google Shape;227;p36"/>
          <p:cNvSpPr txBox="1"/>
          <p:nvPr/>
        </p:nvSpPr>
        <p:spPr>
          <a:xfrm>
            <a:off x="6639800" y="4422000"/>
            <a:ext cx="1908300" cy="39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Source Code Pro"/>
                <a:ea typeface="Source Code Pro"/>
                <a:cs typeface="Source Code Pro"/>
                <a:sym typeface="Source Code Pro"/>
              </a:rPr>
              <a:t>scikit-learn.org</a:t>
            </a:r>
            <a:endParaRPr>
              <a:latin typeface="Source Code Pro"/>
              <a:ea typeface="Source Code Pro"/>
              <a:cs typeface="Source Code Pro"/>
              <a:sym typeface="Source Code Pro"/>
            </a:endParaRPr>
          </a:p>
        </p:txBody>
      </p:sp>
      <p:pic>
        <p:nvPicPr>
          <p:cNvPr id="228" name="Google Shape;228;p36"/>
          <p:cNvPicPr preferRelativeResize="0"/>
          <p:nvPr/>
        </p:nvPicPr>
        <p:blipFill>
          <a:blip r:embed="rId4">
            <a:alphaModFix/>
          </a:blip>
          <a:stretch>
            <a:fillRect/>
          </a:stretch>
        </p:blipFill>
        <p:spPr>
          <a:xfrm>
            <a:off x="2192813" y="1641075"/>
            <a:ext cx="4758375" cy="137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trees are just one way to learn</a:t>
            </a:r>
            <a:endParaRPr/>
          </a:p>
        </p:txBody>
      </p:sp>
      <p:pic>
        <p:nvPicPr>
          <p:cNvPr id="234" name="Google Shape;234;p37"/>
          <p:cNvPicPr preferRelativeResize="0"/>
          <p:nvPr/>
        </p:nvPicPr>
        <p:blipFill>
          <a:blip r:embed="rId3">
            <a:alphaModFix/>
          </a:blip>
          <a:stretch>
            <a:fillRect/>
          </a:stretch>
        </p:blipFill>
        <p:spPr>
          <a:xfrm>
            <a:off x="1976138" y="1022575"/>
            <a:ext cx="5191725" cy="3893801"/>
          </a:xfrm>
          <a:prstGeom prst="rect">
            <a:avLst/>
          </a:prstGeom>
          <a:noFill/>
          <a:ln>
            <a:noFill/>
          </a:ln>
        </p:spPr>
      </p:pic>
      <p:sp>
        <p:nvSpPr>
          <p:cNvPr id="235" name="Google Shape;235;p37"/>
          <p:cNvSpPr/>
          <p:nvPr/>
        </p:nvSpPr>
        <p:spPr>
          <a:xfrm rot="2700000">
            <a:off x="4457073" y="1610202"/>
            <a:ext cx="918532" cy="650821"/>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41" name="Google Shape;241;p38"/>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47" name="Google Shape;247;p39"/>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53" name="Google Shape;253;p40"/>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a:p>
            <a:pPr indent="-342900" lvl="0" marL="457200" rtl="0" algn="l">
              <a:spcBef>
                <a:spcPts val="0"/>
              </a:spcBef>
              <a:spcAft>
                <a:spcPts val="0"/>
              </a:spcAft>
              <a:buSzPts val="1800"/>
              <a:buChar char="★"/>
            </a:pPr>
            <a:r>
              <a:rPr lang="en"/>
              <a:t>Problem definition</a:t>
            </a:r>
            <a:endParaRPr/>
          </a:p>
          <a:p>
            <a:pPr indent="-317500" lvl="1" marL="914400" rtl="0" algn="l">
              <a:spcBef>
                <a:spcPts val="0"/>
              </a:spcBef>
              <a:spcAft>
                <a:spcPts val="0"/>
              </a:spcAft>
              <a:buSzPts val="1400"/>
              <a:buChar char="○"/>
            </a:pPr>
            <a:r>
              <a:rPr lang="en"/>
              <a:t>Supervised, unsupervised, reinforcement learning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59" name="Google Shape;259;p41"/>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a:p>
            <a:pPr indent="-342900" lvl="0" marL="457200" rtl="0" algn="l">
              <a:spcBef>
                <a:spcPts val="0"/>
              </a:spcBef>
              <a:spcAft>
                <a:spcPts val="0"/>
              </a:spcAft>
              <a:buSzPts val="1800"/>
              <a:buChar char="★"/>
            </a:pPr>
            <a:r>
              <a:rPr lang="en"/>
              <a:t>Problem definition</a:t>
            </a:r>
            <a:endParaRPr/>
          </a:p>
          <a:p>
            <a:pPr indent="-317500" lvl="1" marL="914400" rtl="0" algn="l">
              <a:spcBef>
                <a:spcPts val="0"/>
              </a:spcBef>
              <a:spcAft>
                <a:spcPts val="0"/>
              </a:spcAft>
              <a:buSzPts val="1400"/>
              <a:buChar char="○"/>
            </a:pPr>
            <a:r>
              <a:rPr lang="en"/>
              <a:t>Supervised, unsupervised, reinforcement learning</a:t>
            </a:r>
            <a:endParaRPr/>
          </a:p>
          <a:p>
            <a:pPr indent="-342900" lvl="0" marL="457200" rtl="0" algn="l">
              <a:spcBef>
                <a:spcPts val="0"/>
              </a:spcBef>
              <a:spcAft>
                <a:spcPts val="0"/>
              </a:spcAft>
              <a:buSzPts val="1800"/>
              <a:buChar char="★"/>
            </a:pPr>
            <a:r>
              <a:rPr lang="en"/>
              <a:t>Model choice</a:t>
            </a:r>
            <a:endParaRPr/>
          </a:p>
          <a:p>
            <a:pPr indent="-317500" lvl="1" marL="914400" rtl="0" algn="l">
              <a:spcBef>
                <a:spcPts val="0"/>
              </a:spcBef>
              <a:spcAft>
                <a:spcPts val="0"/>
              </a:spcAft>
              <a:buSzPts val="1400"/>
              <a:buChar char="○"/>
            </a:pPr>
            <a:r>
              <a:rPr lang="en"/>
              <a:t>Decision tree, deep neural networks, support vector machines...</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Learning ? </a:t>
            </a:r>
            <a:endParaRPr/>
          </a:p>
        </p:txBody>
      </p:sp>
      <p:sp>
        <p:nvSpPr>
          <p:cNvPr id="69" name="Google Shape;69;p15"/>
          <p:cNvSpPr txBox="1"/>
          <p:nvPr>
            <p:ph idx="1" type="body"/>
          </p:nvPr>
        </p:nvSpPr>
        <p:spPr>
          <a:xfrm>
            <a:off x="1293300" y="1293275"/>
            <a:ext cx="6557400" cy="13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acquisition of knowledge or skills through study, experience, or being taught.</a:t>
            </a:r>
            <a:endParaRPr b="1"/>
          </a:p>
          <a:p>
            <a:pPr indent="0" lvl="0" marL="0" rtl="0" algn="l">
              <a:spcBef>
                <a:spcPts val="1600"/>
              </a:spcBef>
              <a:spcAft>
                <a:spcPts val="1600"/>
              </a:spcAft>
              <a:buNone/>
            </a:pPr>
            <a:r>
              <a:rPr i="1" lang="en"/>
              <a:t>Oxford dictionary</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65" name="Google Shape;265;p42"/>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a:p>
            <a:pPr indent="-342900" lvl="0" marL="457200" rtl="0" algn="l">
              <a:spcBef>
                <a:spcPts val="0"/>
              </a:spcBef>
              <a:spcAft>
                <a:spcPts val="0"/>
              </a:spcAft>
              <a:buSzPts val="1800"/>
              <a:buChar char="★"/>
            </a:pPr>
            <a:r>
              <a:rPr lang="en"/>
              <a:t>Problem definition</a:t>
            </a:r>
            <a:endParaRPr/>
          </a:p>
          <a:p>
            <a:pPr indent="-317500" lvl="1" marL="914400" rtl="0" algn="l">
              <a:spcBef>
                <a:spcPts val="0"/>
              </a:spcBef>
              <a:spcAft>
                <a:spcPts val="0"/>
              </a:spcAft>
              <a:buSzPts val="1400"/>
              <a:buChar char="○"/>
            </a:pPr>
            <a:r>
              <a:rPr lang="en"/>
              <a:t>Supervised, unsupervised, reinforcement learning</a:t>
            </a:r>
            <a:endParaRPr/>
          </a:p>
          <a:p>
            <a:pPr indent="-342900" lvl="0" marL="457200" rtl="0" algn="l">
              <a:spcBef>
                <a:spcPts val="0"/>
              </a:spcBef>
              <a:spcAft>
                <a:spcPts val="0"/>
              </a:spcAft>
              <a:buSzPts val="1800"/>
              <a:buChar char="★"/>
            </a:pPr>
            <a:r>
              <a:rPr lang="en"/>
              <a:t>Model choice</a:t>
            </a:r>
            <a:endParaRPr/>
          </a:p>
          <a:p>
            <a:pPr indent="-317500" lvl="1" marL="914400" rtl="0" algn="l">
              <a:spcBef>
                <a:spcPts val="0"/>
              </a:spcBef>
              <a:spcAft>
                <a:spcPts val="0"/>
              </a:spcAft>
              <a:buSzPts val="1400"/>
              <a:buChar char="○"/>
            </a:pPr>
            <a:r>
              <a:rPr lang="en"/>
              <a:t>Decision tree, deep neural networks, support vector machines...</a:t>
            </a:r>
            <a:endParaRPr/>
          </a:p>
          <a:p>
            <a:pPr indent="-342900" lvl="0" marL="457200" rtl="0" algn="l">
              <a:spcBef>
                <a:spcPts val="0"/>
              </a:spcBef>
              <a:spcAft>
                <a:spcPts val="0"/>
              </a:spcAft>
              <a:buSzPts val="1800"/>
              <a:buChar char="★"/>
            </a:pPr>
            <a:r>
              <a:rPr lang="en"/>
              <a:t>Metrics to evaluate the model</a:t>
            </a:r>
            <a:endParaRPr/>
          </a:p>
          <a:p>
            <a:pPr indent="-317500" lvl="1" marL="914400" rtl="0" algn="l">
              <a:spcBef>
                <a:spcPts val="0"/>
              </a:spcBef>
              <a:spcAft>
                <a:spcPts val="0"/>
              </a:spcAft>
              <a:buSzPts val="1400"/>
              <a:buChar char="○"/>
            </a:pPr>
            <a:r>
              <a:rPr lang="en"/>
              <a:t>Prediction score, prevention of overfitting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71" name="Google Shape;271;p43"/>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a:p>
            <a:pPr indent="-342900" lvl="0" marL="457200" rtl="0" algn="l">
              <a:spcBef>
                <a:spcPts val="0"/>
              </a:spcBef>
              <a:spcAft>
                <a:spcPts val="0"/>
              </a:spcAft>
              <a:buSzPts val="1800"/>
              <a:buChar char="★"/>
            </a:pPr>
            <a:r>
              <a:rPr lang="en"/>
              <a:t>Problem definition</a:t>
            </a:r>
            <a:endParaRPr/>
          </a:p>
          <a:p>
            <a:pPr indent="-317500" lvl="1" marL="914400" rtl="0" algn="l">
              <a:spcBef>
                <a:spcPts val="0"/>
              </a:spcBef>
              <a:spcAft>
                <a:spcPts val="0"/>
              </a:spcAft>
              <a:buSzPts val="1400"/>
              <a:buChar char="○"/>
            </a:pPr>
            <a:r>
              <a:rPr lang="en"/>
              <a:t>Supervised, unsupervised, reinforcement learning</a:t>
            </a:r>
            <a:endParaRPr/>
          </a:p>
          <a:p>
            <a:pPr indent="-342900" lvl="0" marL="457200" rtl="0" algn="l">
              <a:spcBef>
                <a:spcPts val="0"/>
              </a:spcBef>
              <a:spcAft>
                <a:spcPts val="0"/>
              </a:spcAft>
              <a:buSzPts val="1800"/>
              <a:buChar char="★"/>
            </a:pPr>
            <a:r>
              <a:rPr lang="en"/>
              <a:t>Model choice</a:t>
            </a:r>
            <a:endParaRPr/>
          </a:p>
          <a:p>
            <a:pPr indent="-317500" lvl="1" marL="914400" rtl="0" algn="l">
              <a:spcBef>
                <a:spcPts val="0"/>
              </a:spcBef>
              <a:spcAft>
                <a:spcPts val="0"/>
              </a:spcAft>
              <a:buSzPts val="1400"/>
              <a:buChar char="○"/>
            </a:pPr>
            <a:r>
              <a:rPr lang="en"/>
              <a:t>Decision tree, deep neural networks, support vector machines...</a:t>
            </a:r>
            <a:endParaRPr/>
          </a:p>
          <a:p>
            <a:pPr indent="-342900" lvl="0" marL="457200" rtl="0" algn="l">
              <a:spcBef>
                <a:spcPts val="0"/>
              </a:spcBef>
              <a:spcAft>
                <a:spcPts val="0"/>
              </a:spcAft>
              <a:buSzPts val="1800"/>
              <a:buChar char="★"/>
            </a:pPr>
            <a:r>
              <a:rPr lang="en"/>
              <a:t>Metrics to evaluate the model</a:t>
            </a:r>
            <a:endParaRPr/>
          </a:p>
          <a:p>
            <a:pPr indent="-317500" lvl="1" marL="914400" rtl="0" algn="l">
              <a:spcBef>
                <a:spcPts val="0"/>
              </a:spcBef>
              <a:spcAft>
                <a:spcPts val="0"/>
              </a:spcAft>
              <a:buSzPts val="1400"/>
              <a:buChar char="○"/>
            </a:pPr>
            <a:r>
              <a:rPr lang="en"/>
              <a:t>Prediction score, prevention of overfitting </a:t>
            </a:r>
            <a:endParaRPr/>
          </a:p>
          <a:p>
            <a:pPr indent="-342900" lvl="0" marL="457200" rtl="0" algn="l">
              <a:spcBef>
                <a:spcPts val="0"/>
              </a:spcBef>
              <a:spcAft>
                <a:spcPts val="0"/>
              </a:spcAft>
              <a:buSzPts val="1800"/>
              <a:buChar char="★"/>
            </a:pPr>
            <a:r>
              <a:rPr lang="en"/>
              <a:t>Feature selection</a:t>
            </a:r>
            <a:endParaRPr/>
          </a:p>
          <a:p>
            <a:pPr indent="-317500" lvl="1" marL="914400" rtl="0" algn="l">
              <a:spcBef>
                <a:spcPts val="0"/>
              </a:spcBef>
              <a:spcAft>
                <a:spcPts val="0"/>
              </a:spcAft>
              <a:buSzPts val="1400"/>
              <a:buChar char="○"/>
            </a:pPr>
            <a:r>
              <a:rPr lang="en"/>
              <a:t>Relevance, correlations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important for ML ? </a:t>
            </a:r>
            <a:endParaRPr/>
          </a:p>
        </p:txBody>
      </p:sp>
      <p:sp>
        <p:nvSpPr>
          <p:cNvPr id="277" name="Google Shape;277;p44"/>
          <p:cNvSpPr txBox="1"/>
          <p:nvPr>
            <p:ph idx="1" type="body"/>
          </p:nvPr>
        </p:nvSpPr>
        <p:spPr>
          <a:xfrm>
            <a:off x="1194000" y="1093850"/>
            <a:ext cx="7638300" cy="382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driven</a:t>
            </a:r>
            <a:endParaRPr/>
          </a:p>
          <a:p>
            <a:pPr indent="-317500" lvl="1" marL="914400" rtl="0" algn="l">
              <a:spcBef>
                <a:spcPts val="0"/>
              </a:spcBef>
              <a:spcAft>
                <a:spcPts val="0"/>
              </a:spcAft>
              <a:buSzPts val="1400"/>
              <a:buChar char="○"/>
            </a:pPr>
            <a:r>
              <a:rPr lang="en"/>
              <a:t>Density, diversity, structure</a:t>
            </a:r>
            <a:endParaRPr/>
          </a:p>
          <a:p>
            <a:pPr indent="-342900" lvl="0" marL="457200" rtl="0" algn="l">
              <a:spcBef>
                <a:spcPts val="0"/>
              </a:spcBef>
              <a:spcAft>
                <a:spcPts val="0"/>
              </a:spcAft>
              <a:buSzPts val="1800"/>
              <a:buChar char="★"/>
            </a:pPr>
            <a:r>
              <a:rPr lang="en"/>
              <a:t>Problem definition</a:t>
            </a:r>
            <a:endParaRPr/>
          </a:p>
          <a:p>
            <a:pPr indent="-317500" lvl="1" marL="914400" rtl="0" algn="l">
              <a:spcBef>
                <a:spcPts val="0"/>
              </a:spcBef>
              <a:spcAft>
                <a:spcPts val="0"/>
              </a:spcAft>
              <a:buSzPts val="1400"/>
              <a:buChar char="○"/>
            </a:pPr>
            <a:r>
              <a:rPr lang="en"/>
              <a:t>Supervised, unsupervised, reinforcement learning</a:t>
            </a:r>
            <a:endParaRPr/>
          </a:p>
          <a:p>
            <a:pPr indent="-342900" lvl="0" marL="457200" rtl="0" algn="l">
              <a:spcBef>
                <a:spcPts val="0"/>
              </a:spcBef>
              <a:spcAft>
                <a:spcPts val="0"/>
              </a:spcAft>
              <a:buSzPts val="1800"/>
              <a:buChar char="★"/>
            </a:pPr>
            <a:r>
              <a:rPr lang="en"/>
              <a:t>Model choice</a:t>
            </a:r>
            <a:endParaRPr/>
          </a:p>
          <a:p>
            <a:pPr indent="-317500" lvl="1" marL="914400" rtl="0" algn="l">
              <a:spcBef>
                <a:spcPts val="0"/>
              </a:spcBef>
              <a:spcAft>
                <a:spcPts val="0"/>
              </a:spcAft>
              <a:buSzPts val="1400"/>
              <a:buChar char="○"/>
            </a:pPr>
            <a:r>
              <a:rPr lang="en"/>
              <a:t>Decision tree, deep neural networks, support vector machines...</a:t>
            </a:r>
            <a:endParaRPr/>
          </a:p>
          <a:p>
            <a:pPr indent="-342900" lvl="0" marL="457200" rtl="0" algn="l">
              <a:spcBef>
                <a:spcPts val="0"/>
              </a:spcBef>
              <a:spcAft>
                <a:spcPts val="0"/>
              </a:spcAft>
              <a:buSzPts val="1800"/>
              <a:buChar char="★"/>
            </a:pPr>
            <a:r>
              <a:rPr lang="en"/>
              <a:t>Metrics to evaluate the model</a:t>
            </a:r>
            <a:endParaRPr/>
          </a:p>
          <a:p>
            <a:pPr indent="-317500" lvl="1" marL="914400" rtl="0" algn="l">
              <a:spcBef>
                <a:spcPts val="0"/>
              </a:spcBef>
              <a:spcAft>
                <a:spcPts val="0"/>
              </a:spcAft>
              <a:buSzPts val="1400"/>
              <a:buChar char="○"/>
            </a:pPr>
            <a:r>
              <a:rPr lang="en"/>
              <a:t>Prediction score, prevention of overfitting </a:t>
            </a:r>
            <a:endParaRPr/>
          </a:p>
          <a:p>
            <a:pPr indent="-342900" lvl="0" marL="457200" rtl="0" algn="l">
              <a:spcBef>
                <a:spcPts val="0"/>
              </a:spcBef>
              <a:spcAft>
                <a:spcPts val="0"/>
              </a:spcAft>
              <a:buSzPts val="1800"/>
              <a:buChar char="★"/>
            </a:pPr>
            <a:r>
              <a:rPr lang="en"/>
              <a:t>Feature selection</a:t>
            </a:r>
            <a:endParaRPr/>
          </a:p>
          <a:p>
            <a:pPr indent="-317500" lvl="1" marL="914400" rtl="0" algn="l">
              <a:spcBef>
                <a:spcPts val="0"/>
              </a:spcBef>
              <a:spcAft>
                <a:spcPts val="0"/>
              </a:spcAft>
              <a:buSzPts val="1400"/>
              <a:buChar char="○"/>
            </a:pPr>
            <a:r>
              <a:rPr lang="en"/>
              <a:t>Relevance, correlations</a:t>
            </a:r>
            <a:endParaRPr/>
          </a:p>
          <a:p>
            <a:pPr indent="-342900" lvl="0" marL="457200" rtl="0" algn="l">
              <a:spcBef>
                <a:spcPts val="0"/>
              </a:spcBef>
              <a:spcAft>
                <a:spcPts val="0"/>
              </a:spcAft>
              <a:buSzPts val="1800"/>
              <a:buChar char="★"/>
            </a:pPr>
            <a:r>
              <a:rPr lang="en"/>
              <a:t>Iteration &amp; architecture</a:t>
            </a:r>
            <a:endParaRPr/>
          </a:p>
          <a:p>
            <a:pPr indent="-317500" lvl="1" marL="914400" rtl="0" algn="l">
              <a:spcBef>
                <a:spcPts val="0"/>
              </a:spcBef>
              <a:spcAft>
                <a:spcPts val="0"/>
              </a:spcAft>
              <a:buSzPts val="1400"/>
              <a:buChar char="○"/>
            </a:pPr>
            <a:r>
              <a:rPr lang="en"/>
              <a:t>Implementation, backup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you learned today: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What you learned today: </a:t>
            </a:r>
            <a:endParaRPr/>
          </a:p>
          <a:p>
            <a:pPr indent="0" lvl="0" marL="0" rtl="0" algn="l">
              <a:spcBef>
                <a:spcPts val="0"/>
              </a:spcBef>
              <a:spcAft>
                <a:spcPts val="0"/>
              </a:spcAft>
              <a:buNone/>
            </a:pPr>
            <a:r>
              <a:t/>
            </a:r>
            <a:endParaRPr/>
          </a:p>
        </p:txBody>
      </p:sp>
      <p:sp>
        <p:nvSpPr>
          <p:cNvPr id="288" name="Google Shape;288;p46"/>
          <p:cNvSpPr txBox="1"/>
          <p:nvPr>
            <p:ph idx="1" type="body"/>
          </p:nvPr>
        </p:nvSpPr>
        <p:spPr>
          <a:xfrm>
            <a:off x="1272750" y="1541775"/>
            <a:ext cx="6598500" cy="23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Types of learning: </a:t>
            </a:r>
            <a:endParaRPr/>
          </a:p>
          <a:p>
            <a:pPr indent="-317500" lvl="1" marL="914400" rtl="0" algn="l">
              <a:spcBef>
                <a:spcPts val="0"/>
              </a:spcBef>
              <a:spcAft>
                <a:spcPts val="0"/>
              </a:spcAft>
              <a:buSzPts val="1400"/>
              <a:buChar char="○"/>
            </a:pPr>
            <a:r>
              <a:rPr lang="en"/>
              <a:t>supervised, unsupervised, reinforcement</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What you learned today: </a:t>
            </a:r>
            <a:endParaRPr/>
          </a:p>
          <a:p>
            <a:pPr indent="0" lvl="0" marL="0" rtl="0" algn="l">
              <a:spcBef>
                <a:spcPts val="0"/>
              </a:spcBef>
              <a:spcAft>
                <a:spcPts val="0"/>
              </a:spcAft>
              <a:buNone/>
            </a:pPr>
            <a:r>
              <a:t/>
            </a:r>
            <a:endParaRPr/>
          </a:p>
        </p:txBody>
      </p:sp>
      <p:sp>
        <p:nvSpPr>
          <p:cNvPr id="294" name="Google Shape;294;p47"/>
          <p:cNvSpPr txBox="1"/>
          <p:nvPr>
            <p:ph idx="1" type="body"/>
          </p:nvPr>
        </p:nvSpPr>
        <p:spPr>
          <a:xfrm>
            <a:off x="1272750" y="1541775"/>
            <a:ext cx="6598500" cy="23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Types of learning: </a:t>
            </a:r>
            <a:endParaRPr/>
          </a:p>
          <a:p>
            <a:pPr indent="-317500" lvl="1" marL="914400" rtl="0" algn="l">
              <a:spcBef>
                <a:spcPts val="0"/>
              </a:spcBef>
              <a:spcAft>
                <a:spcPts val="0"/>
              </a:spcAft>
              <a:buSzPts val="1400"/>
              <a:buChar char="○"/>
            </a:pPr>
            <a:r>
              <a:rPr lang="en"/>
              <a:t>supervised, unsupervised, reinforcement</a:t>
            </a:r>
            <a:endParaRPr/>
          </a:p>
          <a:p>
            <a:pPr indent="-342900" lvl="0" marL="457200" rtl="0" algn="l">
              <a:spcBef>
                <a:spcPts val="0"/>
              </a:spcBef>
              <a:spcAft>
                <a:spcPts val="0"/>
              </a:spcAft>
              <a:buSzPts val="1800"/>
              <a:buChar char="★"/>
            </a:pPr>
            <a:r>
              <a:rPr lang="en"/>
              <a:t>One machine learning model:</a:t>
            </a:r>
            <a:endParaRPr/>
          </a:p>
          <a:p>
            <a:pPr indent="-317500" lvl="1" marL="914400" rtl="0" algn="l">
              <a:spcBef>
                <a:spcPts val="0"/>
              </a:spcBef>
              <a:spcAft>
                <a:spcPts val="0"/>
              </a:spcAft>
              <a:buSzPts val="1400"/>
              <a:buChar char="○"/>
            </a:pPr>
            <a:r>
              <a:rPr lang="en"/>
              <a:t>Decision trees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What you learned today: </a:t>
            </a:r>
            <a:endParaRPr/>
          </a:p>
          <a:p>
            <a:pPr indent="0" lvl="0" marL="0" rtl="0" algn="l">
              <a:spcBef>
                <a:spcPts val="0"/>
              </a:spcBef>
              <a:spcAft>
                <a:spcPts val="0"/>
              </a:spcAft>
              <a:buNone/>
            </a:pPr>
            <a:r>
              <a:t/>
            </a:r>
            <a:endParaRPr/>
          </a:p>
        </p:txBody>
      </p:sp>
      <p:sp>
        <p:nvSpPr>
          <p:cNvPr id="300" name="Google Shape;300;p48"/>
          <p:cNvSpPr txBox="1"/>
          <p:nvPr>
            <p:ph idx="1" type="body"/>
          </p:nvPr>
        </p:nvSpPr>
        <p:spPr>
          <a:xfrm>
            <a:off x="1272750" y="1541775"/>
            <a:ext cx="6598500" cy="23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Types of learning: </a:t>
            </a:r>
            <a:endParaRPr/>
          </a:p>
          <a:p>
            <a:pPr indent="-317500" lvl="1" marL="914400" rtl="0" algn="l">
              <a:spcBef>
                <a:spcPts val="0"/>
              </a:spcBef>
              <a:spcAft>
                <a:spcPts val="0"/>
              </a:spcAft>
              <a:buSzPts val="1400"/>
              <a:buChar char="○"/>
            </a:pPr>
            <a:r>
              <a:rPr lang="en"/>
              <a:t>supervised, unsupervised, reinforcement</a:t>
            </a:r>
            <a:endParaRPr/>
          </a:p>
          <a:p>
            <a:pPr indent="-342900" lvl="0" marL="457200" rtl="0" algn="l">
              <a:spcBef>
                <a:spcPts val="0"/>
              </a:spcBef>
              <a:spcAft>
                <a:spcPts val="0"/>
              </a:spcAft>
              <a:buSzPts val="1800"/>
              <a:buChar char="★"/>
            </a:pPr>
            <a:r>
              <a:rPr lang="en"/>
              <a:t>One machine learning model:</a:t>
            </a:r>
            <a:endParaRPr/>
          </a:p>
          <a:p>
            <a:pPr indent="-317500" lvl="1" marL="914400" rtl="0" algn="l">
              <a:spcBef>
                <a:spcPts val="0"/>
              </a:spcBef>
              <a:spcAft>
                <a:spcPts val="0"/>
              </a:spcAft>
              <a:buSzPts val="1400"/>
              <a:buChar char="○"/>
            </a:pPr>
            <a:r>
              <a:rPr lang="en"/>
              <a:t>Decision trees</a:t>
            </a:r>
            <a:endParaRPr/>
          </a:p>
          <a:p>
            <a:pPr indent="-342900" lvl="0" marL="457200" rtl="0" algn="l">
              <a:spcBef>
                <a:spcPts val="0"/>
              </a:spcBef>
              <a:spcAft>
                <a:spcPts val="0"/>
              </a:spcAft>
              <a:buSzPts val="1800"/>
              <a:buChar char="★"/>
            </a:pPr>
            <a:r>
              <a:rPr lang="en"/>
              <a:t>Data is the key component </a:t>
            </a:r>
            <a:endParaRPr/>
          </a:p>
          <a:p>
            <a:pPr indent="-317500" lvl="1" marL="914400" rtl="0" algn="l">
              <a:spcBef>
                <a:spcPts val="0"/>
              </a:spcBef>
              <a:spcAft>
                <a:spcPts val="0"/>
              </a:spcAft>
              <a:buSzPts val="1400"/>
              <a:buChar char="○"/>
            </a:pPr>
            <a:r>
              <a:rPr lang="en"/>
              <a:t>Clean up is 80 % of the work</a:t>
            </a:r>
            <a:endParaRPr/>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What you learned today: </a:t>
            </a:r>
            <a:endParaRPr/>
          </a:p>
          <a:p>
            <a:pPr indent="0" lvl="0" marL="0" rtl="0" algn="l">
              <a:spcBef>
                <a:spcPts val="0"/>
              </a:spcBef>
              <a:spcAft>
                <a:spcPts val="0"/>
              </a:spcAft>
              <a:buNone/>
            </a:pPr>
            <a:r>
              <a:t/>
            </a:r>
            <a:endParaRPr/>
          </a:p>
        </p:txBody>
      </p:sp>
      <p:sp>
        <p:nvSpPr>
          <p:cNvPr id="306" name="Google Shape;306;p49"/>
          <p:cNvSpPr txBox="1"/>
          <p:nvPr>
            <p:ph idx="1" type="body"/>
          </p:nvPr>
        </p:nvSpPr>
        <p:spPr>
          <a:xfrm>
            <a:off x="1272750" y="1541775"/>
            <a:ext cx="6598500" cy="23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Types of learning: </a:t>
            </a:r>
            <a:endParaRPr/>
          </a:p>
          <a:p>
            <a:pPr indent="-317500" lvl="1" marL="914400" rtl="0" algn="l">
              <a:spcBef>
                <a:spcPts val="0"/>
              </a:spcBef>
              <a:spcAft>
                <a:spcPts val="0"/>
              </a:spcAft>
              <a:buSzPts val="1400"/>
              <a:buChar char="○"/>
            </a:pPr>
            <a:r>
              <a:rPr lang="en"/>
              <a:t>supervised, unsupervised, reinforcement</a:t>
            </a:r>
            <a:endParaRPr/>
          </a:p>
          <a:p>
            <a:pPr indent="-342900" lvl="0" marL="457200" rtl="0" algn="l">
              <a:spcBef>
                <a:spcPts val="0"/>
              </a:spcBef>
              <a:spcAft>
                <a:spcPts val="0"/>
              </a:spcAft>
              <a:buSzPts val="1800"/>
              <a:buChar char="★"/>
            </a:pPr>
            <a:r>
              <a:rPr lang="en"/>
              <a:t>One machine learning model:</a:t>
            </a:r>
            <a:endParaRPr/>
          </a:p>
          <a:p>
            <a:pPr indent="-317500" lvl="1" marL="914400" rtl="0" algn="l">
              <a:spcBef>
                <a:spcPts val="0"/>
              </a:spcBef>
              <a:spcAft>
                <a:spcPts val="0"/>
              </a:spcAft>
              <a:buSzPts val="1400"/>
              <a:buChar char="○"/>
            </a:pPr>
            <a:r>
              <a:rPr lang="en"/>
              <a:t>Decision trees</a:t>
            </a:r>
            <a:endParaRPr/>
          </a:p>
          <a:p>
            <a:pPr indent="-342900" lvl="0" marL="457200" rtl="0" algn="l">
              <a:spcBef>
                <a:spcPts val="0"/>
              </a:spcBef>
              <a:spcAft>
                <a:spcPts val="0"/>
              </a:spcAft>
              <a:buSzPts val="1800"/>
              <a:buChar char="★"/>
            </a:pPr>
            <a:r>
              <a:rPr lang="en"/>
              <a:t>Data is the key component </a:t>
            </a:r>
            <a:endParaRPr/>
          </a:p>
          <a:p>
            <a:pPr indent="-317500" lvl="1" marL="914400" rtl="0" algn="l">
              <a:spcBef>
                <a:spcPts val="0"/>
              </a:spcBef>
              <a:spcAft>
                <a:spcPts val="0"/>
              </a:spcAft>
              <a:buSzPts val="1400"/>
              <a:buChar char="○"/>
            </a:pPr>
            <a:r>
              <a:rPr lang="en"/>
              <a:t>Clean up is 80 % of the work</a:t>
            </a:r>
            <a:endParaRPr/>
          </a:p>
          <a:p>
            <a:pPr indent="-342900" lvl="0" marL="457200" rtl="0" algn="l">
              <a:spcBef>
                <a:spcPts val="0"/>
              </a:spcBef>
              <a:spcAft>
                <a:spcPts val="0"/>
              </a:spcAft>
              <a:buSzPts val="1800"/>
              <a:buChar char="★"/>
            </a:pPr>
            <a:r>
              <a:rPr lang="en"/>
              <a:t>Implementation</a:t>
            </a:r>
            <a:endParaRPr/>
          </a:p>
          <a:p>
            <a:pPr indent="-317500" lvl="1" marL="914400" rtl="0" algn="l">
              <a:spcBef>
                <a:spcPts val="0"/>
              </a:spcBef>
              <a:spcAft>
                <a:spcPts val="0"/>
              </a:spcAft>
              <a:buSzPts val="1400"/>
              <a:buChar char="○"/>
            </a:pPr>
            <a:r>
              <a:rPr lang="en"/>
              <a:t>Python, jupyter, Scikit learn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Buzzword BIngo : </a:t>
            </a:r>
            <a:endParaRPr/>
          </a:p>
        </p:txBody>
      </p:sp>
      <p:sp>
        <p:nvSpPr>
          <p:cNvPr id="312" name="Google Shape;312;p50"/>
          <p:cNvSpPr txBox="1"/>
          <p:nvPr>
            <p:ph idx="1" type="body"/>
          </p:nvPr>
        </p:nvSpPr>
        <p:spPr>
          <a:xfrm>
            <a:off x="5234475" y="1323800"/>
            <a:ext cx="1899900" cy="100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Artificial Intelligence- AI</a:t>
            </a:r>
            <a:endParaRPr/>
          </a:p>
        </p:txBody>
      </p:sp>
      <p:sp>
        <p:nvSpPr>
          <p:cNvPr id="313" name="Google Shape;313;p50"/>
          <p:cNvSpPr txBox="1"/>
          <p:nvPr>
            <p:ph idx="1" type="body"/>
          </p:nvPr>
        </p:nvSpPr>
        <p:spPr>
          <a:xfrm>
            <a:off x="725725" y="1865563"/>
            <a:ext cx="1569300" cy="115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Artificial Neural Network</a:t>
            </a:r>
            <a:endParaRPr/>
          </a:p>
        </p:txBody>
      </p:sp>
      <p:sp>
        <p:nvSpPr>
          <p:cNvPr id="314" name="Google Shape;314;p50"/>
          <p:cNvSpPr txBox="1"/>
          <p:nvPr>
            <p:ph idx="1" type="body"/>
          </p:nvPr>
        </p:nvSpPr>
        <p:spPr>
          <a:xfrm>
            <a:off x="311700" y="3021175"/>
            <a:ext cx="808200" cy="44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DNN</a:t>
            </a:r>
            <a:endParaRPr/>
          </a:p>
        </p:txBody>
      </p:sp>
      <p:sp>
        <p:nvSpPr>
          <p:cNvPr id="315" name="Google Shape;315;p50"/>
          <p:cNvSpPr txBox="1"/>
          <p:nvPr>
            <p:ph idx="1" type="body"/>
          </p:nvPr>
        </p:nvSpPr>
        <p:spPr>
          <a:xfrm>
            <a:off x="583825" y="3401650"/>
            <a:ext cx="808200" cy="44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t>
            </a:r>
            <a:r>
              <a:rPr lang="en"/>
              <a:t>NN</a:t>
            </a:r>
            <a:endParaRPr/>
          </a:p>
        </p:txBody>
      </p:sp>
      <p:sp>
        <p:nvSpPr>
          <p:cNvPr id="316" name="Google Shape;316;p50"/>
          <p:cNvSpPr txBox="1"/>
          <p:nvPr>
            <p:ph idx="1" type="body"/>
          </p:nvPr>
        </p:nvSpPr>
        <p:spPr>
          <a:xfrm>
            <a:off x="2470200" y="2614713"/>
            <a:ext cx="1362000" cy="100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Deep Learning - DL</a:t>
            </a:r>
            <a:endParaRPr/>
          </a:p>
        </p:txBody>
      </p:sp>
      <p:sp>
        <p:nvSpPr>
          <p:cNvPr id="317" name="Google Shape;317;p50"/>
          <p:cNvSpPr txBox="1"/>
          <p:nvPr>
            <p:ph idx="1" type="body"/>
          </p:nvPr>
        </p:nvSpPr>
        <p:spPr>
          <a:xfrm>
            <a:off x="3083750" y="1519275"/>
            <a:ext cx="1362000" cy="100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Machine</a:t>
            </a:r>
            <a:r>
              <a:rPr lang="en"/>
              <a:t> Learning - ML</a:t>
            </a:r>
            <a:endParaRPr/>
          </a:p>
        </p:txBody>
      </p:sp>
      <p:sp>
        <p:nvSpPr>
          <p:cNvPr id="318" name="Google Shape;318;p50"/>
          <p:cNvSpPr txBox="1"/>
          <p:nvPr>
            <p:ph idx="1" type="body"/>
          </p:nvPr>
        </p:nvSpPr>
        <p:spPr>
          <a:xfrm>
            <a:off x="1230550" y="3710150"/>
            <a:ext cx="1899900" cy="9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Tensorflow</a:t>
            </a:r>
            <a:endParaRPr/>
          </a:p>
          <a:p>
            <a:pPr indent="0" lvl="0" marL="0" rtl="0" algn="l">
              <a:spcBef>
                <a:spcPts val="1600"/>
              </a:spcBef>
              <a:spcAft>
                <a:spcPts val="1600"/>
              </a:spcAft>
              <a:buNone/>
            </a:pPr>
            <a:r>
              <a:rPr lang="en"/>
              <a:t>Keras</a:t>
            </a:r>
            <a:endParaRPr/>
          </a:p>
        </p:txBody>
      </p:sp>
      <p:sp>
        <p:nvSpPr>
          <p:cNvPr id="319" name="Google Shape;319;p50"/>
          <p:cNvSpPr txBox="1"/>
          <p:nvPr>
            <p:ph idx="1" type="body"/>
          </p:nvPr>
        </p:nvSpPr>
        <p:spPr>
          <a:xfrm>
            <a:off x="1230550" y="3021175"/>
            <a:ext cx="808200" cy="44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a:t>
            </a:r>
            <a:r>
              <a:rPr lang="en"/>
              <a:t>NN</a:t>
            </a:r>
            <a:endParaRPr/>
          </a:p>
        </p:txBody>
      </p:sp>
      <p:sp>
        <p:nvSpPr>
          <p:cNvPr id="320" name="Google Shape;320;p50"/>
          <p:cNvSpPr txBox="1"/>
          <p:nvPr>
            <p:ph idx="1" type="body"/>
          </p:nvPr>
        </p:nvSpPr>
        <p:spPr>
          <a:xfrm>
            <a:off x="6192863" y="2826225"/>
            <a:ext cx="753000" cy="73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BIG data</a:t>
            </a:r>
            <a:endParaRPr/>
          </a:p>
        </p:txBody>
      </p:sp>
      <p:sp>
        <p:nvSpPr>
          <p:cNvPr id="321" name="Google Shape;321;p50"/>
          <p:cNvSpPr txBox="1"/>
          <p:nvPr>
            <p:ph idx="1" type="body"/>
          </p:nvPr>
        </p:nvSpPr>
        <p:spPr>
          <a:xfrm>
            <a:off x="7191975" y="2327300"/>
            <a:ext cx="1362000" cy="78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 Mining</a:t>
            </a:r>
            <a:endParaRPr/>
          </a:p>
        </p:txBody>
      </p:sp>
      <p:sp>
        <p:nvSpPr>
          <p:cNvPr id="322" name="Google Shape;322;p50"/>
          <p:cNvSpPr txBox="1"/>
          <p:nvPr>
            <p:ph idx="1" type="body"/>
          </p:nvPr>
        </p:nvSpPr>
        <p:spPr>
          <a:xfrm>
            <a:off x="7134375" y="3401650"/>
            <a:ext cx="1118400" cy="100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 driven</a:t>
            </a:r>
            <a:endParaRPr/>
          </a:p>
        </p:txBody>
      </p:sp>
      <p:sp>
        <p:nvSpPr>
          <p:cNvPr id="323" name="Google Shape;323;p50"/>
          <p:cNvSpPr txBox="1"/>
          <p:nvPr>
            <p:ph idx="1" type="body"/>
          </p:nvPr>
        </p:nvSpPr>
        <p:spPr>
          <a:xfrm>
            <a:off x="5126925" y="3841750"/>
            <a:ext cx="21150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Artificial Neocortex</a:t>
            </a:r>
            <a:endParaRPr/>
          </a:p>
        </p:txBody>
      </p:sp>
      <p:sp>
        <p:nvSpPr>
          <p:cNvPr id="324" name="Google Shape;324;p50"/>
          <p:cNvSpPr txBox="1"/>
          <p:nvPr>
            <p:ph idx="1" type="body"/>
          </p:nvPr>
        </p:nvSpPr>
        <p:spPr>
          <a:xfrm>
            <a:off x="4182600" y="2327300"/>
            <a:ext cx="21150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Cloud AI</a:t>
            </a:r>
            <a:endParaRPr/>
          </a:p>
        </p:txBody>
      </p:sp>
      <p:sp>
        <p:nvSpPr>
          <p:cNvPr id="325" name="Google Shape;325;p50"/>
          <p:cNvSpPr txBox="1"/>
          <p:nvPr>
            <p:ph idx="1" type="body"/>
          </p:nvPr>
        </p:nvSpPr>
        <p:spPr>
          <a:xfrm>
            <a:off x="3083750" y="4140000"/>
            <a:ext cx="1899900" cy="100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AI in IoT</a:t>
            </a:r>
            <a:endParaRPr/>
          </a:p>
        </p:txBody>
      </p:sp>
      <p:sp>
        <p:nvSpPr>
          <p:cNvPr id="326" name="Google Shape;326;p50"/>
          <p:cNvSpPr txBox="1"/>
          <p:nvPr>
            <p:ph idx="1" type="body"/>
          </p:nvPr>
        </p:nvSpPr>
        <p:spPr>
          <a:xfrm>
            <a:off x="3686000" y="3021175"/>
            <a:ext cx="21150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AIOps - automated DevOps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 </a:t>
            </a:r>
            <a:endParaRPr/>
          </a:p>
        </p:txBody>
      </p:sp>
      <p:pic>
        <p:nvPicPr>
          <p:cNvPr id="332" name="Google Shape;332;p51"/>
          <p:cNvPicPr preferRelativeResize="0"/>
          <p:nvPr/>
        </p:nvPicPr>
        <p:blipFill>
          <a:blip r:embed="rId3">
            <a:alphaModFix/>
          </a:blip>
          <a:stretch>
            <a:fillRect/>
          </a:stretch>
        </p:blipFill>
        <p:spPr>
          <a:xfrm>
            <a:off x="1524000" y="1335700"/>
            <a:ext cx="6096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Learning ? </a:t>
            </a:r>
            <a:endParaRPr/>
          </a:p>
        </p:txBody>
      </p:sp>
      <p:sp>
        <p:nvSpPr>
          <p:cNvPr id="75" name="Google Shape;75;p16"/>
          <p:cNvSpPr txBox="1"/>
          <p:nvPr>
            <p:ph idx="1" type="body"/>
          </p:nvPr>
        </p:nvSpPr>
        <p:spPr>
          <a:xfrm>
            <a:off x="1293300" y="2806325"/>
            <a:ext cx="6557400" cy="15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Understand what’s going on with different methods and use this information the next time.</a:t>
            </a:r>
            <a:endParaRPr b="1"/>
          </a:p>
          <a:p>
            <a:pPr indent="0" lvl="0" marL="0" rtl="0" algn="l">
              <a:spcBef>
                <a:spcPts val="1600"/>
              </a:spcBef>
              <a:spcAft>
                <a:spcPts val="1600"/>
              </a:spcAft>
              <a:buNone/>
            </a:pPr>
            <a:r>
              <a:rPr i="1" lang="en"/>
              <a:t>My interpretation</a:t>
            </a:r>
            <a:endParaRPr i="1"/>
          </a:p>
        </p:txBody>
      </p:sp>
      <p:sp>
        <p:nvSpPr>
          <p:cNvPr id="76" name="Google Shape;76;p16"/>
          <p:cNvSpPr txBox="1"/>
          <p:nvPr>
            <p:ph idx="1" type="body"/>
          </p:nvPr>
        </p:nvSpPr>
        <p:spPr>
          <a:xfrm>
            <a:off x="1293300" y="1250300"/>
            <a:ext cx="6557400" cy="13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acquisition of knowledge or skills through study, experience, or being taught.</a:t>
            </a:r>
            <a:endParaRPr/>
          </a:p>
          <a:p>
            <a:pPr indent="0" lvl="0" marL="0" rtl="0" algn="l">
              <a:spcBef>
                <a:spcPts val="1600"/>
              </a:spcBef>
              <a:spcAft>
                <a:spcPts val="1600"/>
              </a:spcAft>
              <a:buNone/>
            </a:pPr>
            <a:r>
              <a:rPr i="1" lang="en"/>
              <a:t>Oxford dictionary</a:t>
            </a:r>
            <a:endParaRPr i="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Gini Impurity</a:t>
            </a:r>
            <a:endParaRPr/>
          </a:p>
        </p:txBody>
      </p:sp>
      <p:sp>
        <p:nvSpPr>
          <p:cNvPr id="350" name="Google Shape;350;p5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Gini impurity is the expected error rate if one of the results from a set is randomly applied to one of the items in the set. </a:t>
            </a:r>
            <a:endParaRPr sz="1200"/>
          </a:p>
          <a:p>
            <a:pPr indent="0" lvl="0" marL="0" rtl="0" algn="l">
              <a:spcBef>
                <a:spcPts val="1600"/>
              </a:spcBef>
              <a:spcAft>
                <a:spcPts val="0"/>
              </a:spcAft>
              <a:buNone/>
            </a:pPr>
            <a:r>
              <a:rPr lang="en" sz="1200"/>
              <a:t>If every item in the set is in the same category, the guess will always be correct, so the error rate is 0. If there are four possible results evenly divided in the group, there’s a 75 percent chance that the guess would be incorrect, so the error rate is 0.75. </a:t>
            </a:r>
            <a:endParaRPr sz="1200"/>
          </a:p>
          <a:p>
            <a:pPr indent="0" lvl="0" marL="0" rtl="0" algn="l">
              <a:spcBef>
                <a:spcPts val="1600"/>
              </a:spcBef>
              <a:spcAft>
                <a:spcPts val="0"/>
              </a:spcAft>
              <a:buNone/>
            </a:pPr>
            <a:r>
              <a:rPr lang="en" sz="1200"/>
              <a:t>This function calculates the probability of each possible outcome by dividing the number of times that outcome occurs by the total number of rows in the set. It then adds up the products of all these probabilities. This gives the overall chance that a row would be randomly assigned to the wrong outcome. </a:t>
            </a:r>
            <a:endParaRPr sz="1200"/>
          </a:p>
          <a:p>
            <a:pPr indent="0" lvl="0" marL="0" rtl="0" algn="l">
              <a:spcBef>
                <a:spcPts val="1600"/>
              </a:spcBef>
              <a:spcAft>
                <a:spcPts val="1600"/>
              </a:spcAft>
              <a:buNone/>
            </a:pPr>
            <a:r>
              <a:rPr lang="en" sz="1200"/>
              <a:t>The higher this probability, the worse the split. A probability of zero is great because it tells you that everything is already in the right set.</a:t>
            </a:r>
            <a:endParaRPr sz="1200"/>
          </a:p>
        </p:txBody>
      </p:sp>
      <p:sp>
        <p:nvSpPr>
          <p:cNvPr id="351" name="Google Shape;351;p54"/>
          <p:cNvSpPr txBox="1"/>
          <p:nvPr/>
        </p:nvSpPr>
        <p:spPr>
          <a:xfrm>
            <a:off x="678000" y="4674050"/>
            <a:ext cx="8154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Source Code Pro"/>
                <a:ea typeface="Source Code Pro"/>
                <a:cs typeface="Source Code Pro"/>
                <a:sym typeface="Source Code Pro"/>
              </a:rPr>
              <a:t>https://github.com/ShawnLeee/the-book/blob/master/pybooks/Programming%20Collective%20Intelligence.pdf</a:t>
            </a:r>
            <a:endParaRPr sz="600">
              <a:latin typeface="Source Code Pro"/>
              <a:ea typeface="Source Code Pro"/>
              <a:cs typeface="Source Code Pro"/>
              <a:sym typeface="Source Code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292850"/>
            <a:ext cx="4706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Neural Networks</a:t>
            </a:r>
            <a:endParaRPr/>
          </a:p>
        </p:txBody>
      </p:sp>
      <p:sp>
        <p:nvSpPr>
          <p:cNvPr id="357" name="Google Shape;357;p55"/>
          <p:cNvSpPr txBox="1"/>
          <p:nvPr>
            <p:ph idx="1" type="body"/>
          </p:nvPr>
        </p:nvSpPr>
        <p:spPr>
          <a:xfrm>
            <a:off x="311700" y="1228675"/>
            <a:ext cx="37194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55"/>
          <p:cNvPicPr preferRelativeResize="0"/>
          <p:nvPr/>
        </p:nvPicPr>
        <p:blipFill>
          <a:blip r:embed="rId3">
            <a:alphaModFix/>
          </a:blip>
          <a:stretch>
            <a:fillRect/>
          </a:stretch>
        </p:blipFill>
        <p:spPr>
          <a:xfrm>
            <a:off x="4819525" y="292850"/>
            <a:ext cx="2221875" cy="4315375"/>
          </a:xfrm>
          <a:prstGeom prst="rect">
            <a:avLst/>
          </a:prstGeom>
          <a:noFill/>
          <a:ln>
            <a:noFill/>
          </a:ln>
        </p:spPr>
      </p:pic>
      <p:sp>
        <p:nvSpPr>
          <p:cNvPr id="359" name="Google Shape;359;p55"/>
          <p:cNvSpPr txBox="1"/>
          <p:nvPr>
            <p:ph idx="1" type="body"/>
          </p:nvPr>
        </p:nvSpPr>
        <p:spPr>
          <a:xfrm>
            <a:off x="428250" y="4568875"/>
            <a:ext cx="82875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https://www.widerfunnel.com/artificial-intelligence-in-marketing/</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learn ? </a:t>
            </a:r>
            <a:endParaRPr/>
          </a:p>
        </p:txBody>
      </p:sp>
      <p:sp>
        <p:nvSpPr>
          <p:cNvPr id="82" name="Google Shape;82;p1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learn ? </a:t>
            </a:r>
            <a:endParaRPr/>
          </a:p>
        </p:txBody>
      </p:sp>
      <p:sp>
        <p:nvSpPr>
          <p:cNvPr id="88" name="Google Shape;88;p1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Get instructions from</a:t>
            </a:r>
            <a:r>
              <a:rPr b="1" lang="en"/>
              <a:t> others</a:t>
            </a:r>
            <a:endParaRPr b="1"/>
          </a:p>
          <a:p>
            <a:pPr indent="0" lvl="0" marL="0" rtl="0" algn="l">
              <a:spcBef>
                <a:spcPts val="1600"/>
              </a:spcBef>
              <a:spcAft>
                <a:spcPts val="1600"/>
              </a:spcAft>
              <a:buNone/>
            </a:pPr>
            <a:r>
              <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learn ? </a:t>
            </a:r>
            <a:endParaRPr/>
          </a:p>
        </p:txBody>
      </p:sp>
      <p:sp>
        <p:nvSpPr>
          <p:cNvPr id="94" name="Google Shape;94;p1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instructions from others</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b="1" lang="en"/>
              <a:t>Interpret</a:t>
            </a:r>
            <a:r>
              <a:rPr b="1" lang="en"/>
              <a:t> a situation and try to define rules or draw conclusions alone</a:t>
            </a:r>
            <a:endParaRPr b="1"/>
          </a:p>
          <a:p>
            <a:pPr indent="0" lvl="0" marL="0" rtl="0" algn="l">
              <a:spcBef>
                <a:spcPts val="1600"/>
              </a:spcBef>
              <a:spcAft>
                <a:spcPts val="1600"/>
              </a:spcAft>
              <a:buNone/>
            </a:pPr>
            <a:r>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learn ? </a:t>
            </a:r>
            <a:endParaRPr/>
          </a:p>
        </p:txBody>
      </p:sp>
      <p:sp>
        <p:nvSpPr>
          <p:cNvPr id="100" name="Google Shape;100;p2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instructions from others</a:t>
            </a:r>
            <a:endParaRPr/>
          </a:p>
          <a:p>
            <a:pPr indent="0" lvl="0" marL="0" rtl="0" algn="l">
              <a:spcBef>
                <a:spcPts val="1600"/>
              </a:spcBef>
              <a:spcAft>
                <a:spcPts val="0"/>
              </a:spcAft>
              <a:buNone/>
            </a:pPr>
            <a:r>
              <a:t/>
            </a:r>
            <a:endParaRPr/>
          </a:p>
          <a:p>
            <a:pPr indent="0" lvl="0" marL="0" rtl="0" algn="l">
              <a:spcBef>
                <a:spcPts val="1600"/>
              </a:spcBef>
              <a:spcAft>
                <a:spcPts val="0"/>
              </a:spcAft>
              <a:buClr>
                <a:srgbClr val="000000"/>
              </a:buClr>
              <a:buSzPts val="1100"/>
              <a:buFont typeface="Arial"/>
              <a:buNone/>
            </a:pPr>
            <a:r>
              <a:rPr lang="en"/>
              <a:t>Interpret a situation and try to define rules or draw conclusions alone</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
              <a:t>Learn from previous mistakes or success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Machines learn ? </a:t>
            </a:r>
            <a:endParaRPr/>
          </a:p>
        </p:txBody>
      </p:sp>
      <p:sp>
        <p:nvSpPr>
          <p:cNvPr id="106" name="Google Shape;106;p2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